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1" r:id="rId3"/>
    <p:sldId id="272" r:id="rId4"/>
    <p:sldId id="288" r:id="rId5"/>
    <p:sldId id="293" r:id="rId6"/>
    <p:sldId id="292" r:id="rId7"/>
    <p:sldId id="294" r:id="rId8"/>
    <p:sldId id="286" r:id="rId9"/>
    <p:sldId id="290" r:id="rId10"/>
    <p:sldId id="287" r:id="rId11"/>
    <p:sldId id="267" r:id="rId12"/>
    <p:sldId id="270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94669" autoAdjust="0"/>
  </p:normalViewPr>
  <p:slideViewPr>
    <p:cSldViewPr>
      <p:cViewPr varScale="1">
        <p:scale>
          <a:sx n="116" d="100"/>
          <a:sy n="116" d="100"/>
        </p:scale>
        <p:origin x="-2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38EDA-8D25-4379-AEFA-4CE70ED841D5}" type="datetimeFigureOut">
              <a:rPr lang="ko-KR" altLang="en-US" smtClean="0"/>
              <a:t>2019-03-27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5A96E-284E-4711-8C3A-54728CF76B4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9686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5A96E-284E-4711-8C3A-54728CF76B4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91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5A96E-284E-4711-8C3A-54728CF76B4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915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5A96E-284E-4711-8C3A-54728CF76B4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915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바닥글 개체 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ko-KR" altLang="en-US" smtClean="0"/>
              <a:t>카드 게임 선행 학습 자료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altLang="ko-KR" dirty="0" smtClean="0"/>
              <a:t>NO. 9</a:t>
            </a:r>
            <a:endParaRPr lang="ko-KR" altLang="en-US" dirty="0"/>
          </a:p>
        </p:txBody>
      </p:sp>
      <p:sp>
        <p:nvSpPr>
          <p:cNvPr id="6" name="제목 개체 틀 1"/>
          <p:cNvSpPr>
            <a:spLocks noGrp="1"/>
          </p:cNvSpPr>
          <p:nvPr>
            <p:ph type="title" hasCustomPrompt="1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7" name="제목 개체 틀 1"/>
          <p:cNvSpPr txBox="1">
            <a:spLocks/>
          </p:cNvSpPr>
          <p:nvPr userDrawn="1"/>
        </p:nvSpPr>
        <p:spPr>
          <a:xfrm>
            <a:off x="467544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ko-KR" alt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6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43608" y="491431"/>
            <a:ext cx="7920880" cy="633313"/>
          </a:xfrm>
        </p:spPr>
        <p:txBody>
          <a:bodyPr>
            <a:normAutofit/>
          </a:bodyPr>
          <a:lstStyle>
            <a:lvl1pPr algn="l">
              <a:defRPr sz="2800" b="1" baseline="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391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미술 연대기 게임</a:t>
            </a:r>
            <a:r>
              <a:rPr lang="en-US" altLang="ko-KR" dirty="0" smtClean="0"/>
              <a:t>(PPT)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spc="-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ko-KR" altLang="en-US" dirty="0" smtClean="0"/>
              <a:t>카드 게임 선행 학습 자료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altLang="ko-KR" smtClean="0"/>
              <a:t>NO. 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1125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5400" kern="1200" spc="-2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www.youtube.com/watch?v=GmUBAd-Qe3U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wDW6hb9Nyo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0" y="1988840"/>
            <a:ext cx="9144000" cy="792088"/>
          </a:xfrm>
        </p:spPr>
        <p:txBody>
          <a:bodyPr>
            <a:normAutofit/>
          </a:bodyPr>
          <a:lstStyle/>
          <a:p>
            <a:r>
              <a:rPr lang="ko-KR" altLang="en-US" sz="3600" spc="-150" dirty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순수</a:t>
            </a:r>
            <a:r>
              <a:rPr lang="ko-KR" altLang="en-US" sz="3600" spc="-150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한</a:t>
            </a:r>
            <a:r>
              <a:rPr lang="ko-KR" altLang="en-US" sz="3600" spc="-150" dirty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조형요소</a:t>
            </a:r>
            <a:r>
              <a:rPr lang="ko-KR" altLang="en-US" sz="3600" spc="-150" dirty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와</a:t>
            </a:r>
            <a:r>
              <a:rPr lang="ko-KR" altLang="en-US" sz="3600" spc="-150" dirty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3600" spc="-150" dirty="0" smtClean="0">
                <a:solidFill>
                  <a:schemeClr val="accent4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원리</a:t>
            </a:r>
            <a:r>
              <a:rPr lang="ko-KR" altLang="en-US" sz="3600" spc="-150" dirty="0" smtClean="0">
                <a:solidFill>
                  <a:schemeClr val="tx1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로 표현한 </a:t>
            </a:r>
            <a:endParaRPr lang="ko-KR" altLang="en-US" sz="6600" b="1" spc="-150" dirty="0">
              <a:solidFill>
                <a:schemeClr val="tx1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0" y="2780928"/>
            <a:ext cx="914400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5400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z="6700" b="1" spc="-150" dirty="0" smtClean="0"/>
              <a:t> 추상주의</a:t>
            </a:r>
            <a:endParaRPr lang="ko-KR" altLang="en-US" sz="6700" b="1" spc="-15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903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7" y="764704"/>
            <a:ext cx="4417557" cy="4417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600" y="5344202"/>
            <a:ext cx="619268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빨강 파랑 노랑의 구성</a:t>
            </a:r>
            <a:r>
              <a:rPr lang="en-US" altLang="ko-KR" sz="2000" b="1" spc="-100" dirty="0">
                <a:solidFill>
                  <a:schemeClr val="accent6">
                    <a:lumMod val="50000"/>
                  </a:schemeClr>
                </a:solidFill>
              </a:rPr>
              <a:t>(1930</a:t>
            </a: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년 작</a:t>
            </a:r>
            <a:r>
              <a:rPr lang="en-US" altLang="ko-KR" sz="20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수직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수평의 직선과 기본 삼원색만 사용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절제된 조형 요소를 통해 각 선과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색면의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관계에서 균형과 질서 추구</a:t>
            </a:r>
            <a:endParaRPr lang="en-US" altLang="ko-KR" b="1" spc="-1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6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3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자투리 퀴즈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86866" y="1639860"/>
            <a:ext cx="7013526" cy="29751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1. </a:t>
            </a:r>
            <a:r>
              <a:rPr lang="ko-KR" altLang="en-US" sz="2400" b="1" spc="-250" dirty="0" smtClean="0">
                <a:solidFill>
                  <a:schemeClr val="accent6">
                    <a:lumMod val="50000"/>
                  </a:schemeClr>
                </a:solidFill>
              </a:rPr>
              <a:t>추상주의 미술과 가장 거리가 먼 용어는</a:t>
            </a:r>
            <a:r>
              <a:rPr lang="en-US" altLang="ko-KR" sz="2400" b="1" spc="-250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ts val="3200"/>
              </a:lnSpc>
            </a:pPr>
            <a:endParaRPr lang="en-US" altLang="ko-KR" sz="2200" b="1" spc="-25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</a:t>
            </a:r>
            <a:r>
              <a:rPr lang="ko-KR" altLang="en-US" sz="2400" b="1" spc="-150" dirty="0" err="1" smtClean="0"/>
              <a:t>스푸마</a:t>
            </a:r>
            <a:r>
              <a:rPr lang="ko-KR" altLang="en-US" sz="2400" b="1" spc="-150" dirty="0" err="1"/>
              <a:t>토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en-US" altLang="ko-KR" sz="2400" b="1" spc="-150" dirty="0" smtClean="0"/>
              <a:t> </a:t>
            </a:r>
            <a:r>
              <a:rPr lang="ko-KR" altLang="en-US" sz="2400" b="1" spc="-150" dirty="0" smtClean="0"/>
              <a:t>비대상 미술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 smtClean="0"/>
              <a:t> 뜨거운 추상</a:t>
            </a:r>
            <a:endParaRPr lang="en-US" altLang="ko-KR" sz="2400" b="1" spc="-150" dirty="0" smtClean="0"/>
          </a:p>
          <a:p>
            <a:pPr marL="266700" indent="180975">
              <a:lnSpc>
                <a:spcPts val="4200"/>
              </a:lnSpc>
              <a:buFont typeface="+mj-lt"/>
              <a:buAutoNum type="alphaLcPeriod"/>
            </a:pPr>
            <a:r>
              <a:rPr lang="ko-KR" altLang="en-US" sz="2400" b="1" spc="-150" dirty="0"/>
              <a:t> </a:t>
            </a:r>
            <a:r>
              <a:rPr lang="ko-KR" altLang="en-US" sz="2400" b="1" spc="-150" dirty="0" smtClean="0"/>
              <a:t>차가운 추상</a:t>
            </a:r>
            <a:endParaRPr lang="en-US" altLang="ko-KR" sz="2400" b="1" spc="-150" dirty="0"/>
          </a:p>
        </p:txBody>
      </p:sp>
      <p:sp>
        <p:nvSpPr>
          <p:cNvPr id="2" name="오른쪽 화살표 1"/>
          <p:cNvSpPr/>
          <p:nvPr/>
        </p:nvSpPr>
        <p:spPr>
          <a:xfrm>
            <a:off x="827584" y="2564904"/>
            <a:ext cx="403298" cy="36004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8015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 txBox="1">
            <a:spLocks/>
          </p:cNvSpPr>
          <p:nvPr/>
        </p:nvSpPr>
        <p:spPr>
          <a:xfrm>
            <a:off x="971600" y="2862064"/>
            <a:ext cx="7200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2800" b="1" kern="1200" spc="-2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5400" b="0" dirty="0" smtClean="0"/>
              <a:t>끝</a:t>
            </a:r>
            <a:endParaRPr lang="ko-KR" altLang="en-US" sz="5400" b="0" dirty="0"/>
          </a:p>
        </p:txBody>
      </p:sp>
    </p:spTree>
    <p:extLst>
      <p:ext uri="{BB962C8B-B14F-4D97-AF65-F5344CB8AC3E}">
        <p14:creationId xmlns:p14="http://schemas.microsoft.com/office/powerpoint/2010/main" val="17228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403648" y="491431"/>
            <a:ext cx="7560840" cy="633313"/>
          </a:xfrm>
        </p:spPr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556792"/>
            <a:ext cx="6192688" cy="27443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600"/>
              </a:lnSpc>
            </a:pPr>
            <a:r>
              <a:rPr lang="en-US" altLang="ko-KR" sz="2400" b="1" spc="-100" dirty="0"/>
              <a:t>1. </a:t>
            </a:r>
            <a:r>
              <a:rPr lang="ko-KR" altLang="en-US" sz="2400" b="1" spc="-100" dirty="0" smtClean="0"/>
              <a:t>추상주의 미술의 </a:t>
            </a:r>
            <a:r>
              <a:rPr lang="ko-KR" altLang="en-US" sz="2400" b="1" spc="-100" dirty="0"/>
              <a:t>특징</a:t>
            </a:r>
          </a:p>
          <a:p>
            <a:pPr>
              <a:lnSpc>
                <a:spcPts val="4600"/>
              </a:lnSpc>
            </a:pPr>
            <a:r>
              <a:rPr lang="en-US" altLang="ko-KR" sz="2400" b="1" spc="-100" dirty="0"/>
              <a:t>2. </a:t>
            </a:r>
            <a:r>
              <a:rPr lang="ko-KR" altLang="en-US" sz="2400" b="1" spc="-100" dirty="0"/>
              <a:t>대표적인 </a:t>
            </a:r>
            <a:r>
              <a:rPr lang="ko-KR" altLang="en-US" sz="2400" b="1" spc="-100" dirty="0" smtClean="0"/>
              <a:t>작가와 작품</a:t>
            </a:r>
            <a:endParaRPr lang="ko-KR" altLang="en-US" sz="2400" b="1" spc="-100" dirty="0"/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칸딘스키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구성 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Ⅶ,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구성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Ⅷ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628650" indent="-184150">
              <a:lnSpc>
                <a:spcPts val="3800"/>
              </a:lnSpc>
              <a:buFontTx/>
              <a:buChar char="-"/>
            </a:pP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몬드리안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빨강 파랑 노랑의 구성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lvl="0">
              <a:lnSpc>
                <a:spcPts val="4600"/>
              </a:lnSpc>
            </a:pPr>
            <a:r>
              <a:rPr lang="en-US" altLang="ko-KR" sz="2400" b="1" spc="-100" dirty="0" smtClean="0">
                <a:solidFill>
                  <a:prstClr val="black"/>
                </a:solidFill>
              </a:rPr>
              <a:t>3. </a:t>
            </a:r>
            <a:r>
              <a:rPr lang="ko-KR" altLang="en-US" sz="2400" b="1" spc="-100" dirty="0" smtClean="0">
                <a:solidFill>
                  <a:prstClr val="black"/>
                </a:solidFill>
              </a:rPr>
              <a:t>자투리 퀴즈</a:t>
            </a:r>
            <a:endParaRPr lang="ko-KR" altLang="en-US" sz="24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제목 1"/>
          <p:cNvSpPr>
            <a:spLocks noGrp="1"/>
          </p:cNvSpPr>
          <p:nvPr>
            <p:ph type="ctrTitle"/>
          </p:nvPr>
        </p:nvSpPr>
        <p:spPr>
          <a:xfrm>
            <a:off x="971600" y="491431"/>
            <a:ext cx="6480720" cy="633313"/>
          </a:xfrm>
        </p:spPr>
        <p:txBody>
          <a:bodyPr/>
          <a:lstStyle/>
          <a:p>
            <a:r>
              <a:rPr lang="en-US" altLang="ko-KR" spc="-100" dirty="0" smtClean="0"/>
              <a:t>1. </a:t>
            </a:r>
            <a:r>
              <a:rPr lang="ko-KR" altLang="en-US" spc="-100" dirty="0" smtClean="0"/>
              <a:t>추상주의 미술의 특징</a:t>
            </a:r>
            <a:endParaRPr lang="ko-KR" altLang="en-US" spc="-100" dirty="0"/>
          </a:p>
        </p:txBody>
      </p:sp>
      <p:sp>
        <p:nvSpPr>
          <p:cNvPr id="18" name="TextBox 17"/>
          <p:cNvSpPr txBox="1"/>
          <p:nvPr/>
        </p:nvSpPr>
        <p:spPr>
          <a:xfrm>
            <a:off x="1086866" y="1639860"/>
            <a:ext cx="5470130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발생 시기</a:t>
            </a:r>
            <a:r>
              <a:rPr lang="en-US" altLang="ko-KR" sz="2000" spc="-100" dirty="0" smtClean="0"/>
              <a:t>:  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1920~1930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년대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86866" y="2169244"/>
            <a:ext cx="6941518" cy="28725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z="2000" spc="-100" dirty="0" smtClean="0"/>
              <a:t>특징   </a:t>
            </a:r>
            <a:endParaRPr lang="en-US" altLang="ko-KR" sz="2000" spc="-100" dirty="0"/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점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선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면</a:t>
            </a:r>
            <a:r>
              <a:rPr lang="en-US" altLang="ko-KR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색채 등의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순수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한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조형요소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와 </a:t>
            </a: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원리</a:t>
            </a:r>
            <a:r>
              <a:rPr lang="ko-KR" altLang="en-US" sz="2000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로만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표현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비대상 </a:t>
            </a: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미술 </a:t>
            </a:r>
            <a:r>
              <a:rPr lang="en-US" altLang="ko-KR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무엇을 그렸는지 구체적 대상을 알 수 없거나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처음부터 묘사하고자 하는  대상 없이 조형요소로만 표현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7675" indent="-180975">
              <a:lnSpc>
                <a:spcPts val="3200"/>
              </a:lnSpc>
              <a:buFontTx/>
              <a:buChar char="-"/>
            </a:pP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추상화의 분류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66700">
              <a:lnSpc>
                <a:spcPts val="3200"/>
              </a:lnSpc>
            </a:pP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뜨거운 추상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비정형의 서정적이고 자유로운 표현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칸딘스키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endParaRPr lang="en-US" altLang="ko-KR" sz="2000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66700">
              <a:lnSpc>
                <a:spcPts val="3200"/>
              </a:lnSpc>
            </a:pPr>
            <a:r>
              <a:rPr lang="ko-KR" altLang="en-US" sz="2000" b="1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차가운 추상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기하학적 요소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질서와 비례 등을 중시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2000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몬드리안</a:t>
            </a:r>
            <a:r>
              <a:rPr lang="en-US" altLang="ko-KR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  <a:r>
              <a:rPr lang="ko-KR" altLang="en-US" sz="2000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671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866" y="1639860"/>
            <a:ext cx="7157542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>
                <a:solidFill>
                  <a:schemeClr val="accent6">
                    <a:lumMod val="50000"/>
                  </a:schemeClr>
                </a:solidFill>
              </a:rPr>
              <a:t>칸딘스키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Kandinsky/1866~1944</a:t>
            </a:r>
            <a:r>
              <a:rPr lang="ko-KR" altLang="en-US" sz="2200" b="1" spc="-100" dirty="0" smtClean="0">
                <a:solidFill>
                  <a:schemeClr val="accent6">
                    <a:lumMod val="50000"/>
                  </a:schemeClr>
                </a:solidFill>
              </a:rPr>
              <a:t>년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1026" name="Picture 2" descr="D:\Choihaitnim\1. 미술\##2019 교수학습지원자료\보드게임\##카드게임 PPT\24. 추상주의\24. 추상주의 미술_이미지\wk_15066_10128_larg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1664799"/>
            <a:ext cx="3240360" cy="518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108572" y="2276872"/>
            <a:ext cx="6415756" cy="32829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492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러시아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화가</a:t>
            </a:r>
            <a:r>
              <a:rPr lang="en-US" altLang="ko-KR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추상미술의 아버지</a:t>
            </a:r>
          </a:p>
          <a:p>
            <a:pPr marL="4492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순수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조형요소로 이루어진 </a:t>
            </a:r>
            <a:r>
              <a:rPr lang="ko-KR" altLang="en-US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추상미술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을 </a:t>
            </a:r>
            <a:r>
              <a:rPr lang="ko-KR" altLang="en-US" b="1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창안</a:t>
            </a:r>
          </a:p>
          <a:p>
            <a:pPr marL="4492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ko-KR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1911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자연의 추상성과 정신성에 초점을 맞춘 </a:t>
            </a:r>
            <a:endParaRPr lang="en-US" altLang="ko-KR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266700">
              <a:lnSpc>
                <a:spcPts val="3200"/>
              </a:lnSpc>
            </a:pPr>
            <a:r>
              <a:rPr lang="en-US" altLang="ko-KR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 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청기사파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결성</a:t>
            </a:r>
          </a:p>
          <a:p>
            <a:pPr marL="4492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미술의 정신적 가치와 색의 감정적 잠재력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탐구</a:t>
            </a:r>
            <a:endParaRPr lang="en-US" altLang="ko-KR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4492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대표작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: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구성 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Ⅶ(1913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구성 </a:t>
            </a:r>
            <a:r>
              <a:rPr lang="en-US" altLang="ko-KR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Ⅷ(1923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),</a:t>
            </a:r>
          </a:p>
          <a:p>
            <a:pPr marL="1163638">
              <a:lnSpc>
                <a:spcPts val="3200"/>
              </a:lnSpc>
            </a:pP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연속</a:t>
            </a:r>
            <a:r>
              <a:rPr lang="en-US" altLang="ko-KR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(1935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작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 marL="449263" indent="-182563">
              <a:lnSpc>
                <a:spcPts val="3200"/>
              </a:lnSpc>
              <a:buFont typeface="Arial" panose="020B0604020202020204" pitchFamily="34" charset="0"/>
              <a:buChar char="•"/>
            </a:pPr>
            <a:endParaRPr lang="ko-KR" altLang="en-US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6948264" y="121476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" name="TextBox 9"/>
          <p:cNvSpPr txBox="1"/>
          <p:nvPr/>
        </p:nvSpPr>
        <p:spPr>
          <a:xfrm>
            <a:off x="7524328" y="148479"/>
            <a:ext cx="1357736" cy="52322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400" b="1" spc="-150" dirty="0">
                <a:solidFill>
                  <a:srgbClr val="FF3300"/>
                </a:solidFill>
              </a:rPr>
              <a:t>미술가 </a:t>
            </a:r>
            <a:endParaRPr lang="en-US" altLang="ko-KR" sz="1400" b="1" spc="-150" dirty="0" smtClean="0">
              <a:solidFill>
                <a:srgbClr val="FF3300"/>
              </a:solidFill>
            </a:endParaRPr>
          </a:p>
          <a:p>
            <a:r>
              <a:rPr lang="ko-KR" altLang="en-US" sz="1400" b="1" spc="-150" dirty="0" err="1" smtClean="0">
                <a:solidFill>
                  <a:srgbClr val="FF3300"/>
                </a:solidFill>
              </a:rPr>
              <a:t>바실리</a:t>
            </a:r>
            <a:r>
              <a:rPr lang="ko-KR" altLang="en-US" sz="1400" b="1" spc="-150" dirty="0" smtClean="0">
                <a:solidFill>
                  <a:srgbClr val="FF3300"/>
                </a:solidFill>
              </a:rPr>
              <a:t> </a:t>
            </a:r>
            <a:r>
              <a:rPr lang="ko-KR" altLang="en-US" sz="1400" b="1" spc="-150" dirty="0">
                <a:solidFill>
                  <a:srgbClr val="FF3300"/>
                </a:solidFill>
              </a:rPr>
              <a:t>칸딘스키</a:t>
            </a:r>
            <a:endParaRPr lang="ko-KR" altLang="en-US" sz="1400" b="1" spc="-150" dirty="0">
              <a:solidFill>
                <a:srgbClr val="FF3300"/>
              </a:solidFill>
            </a:endParaRPr>
          </a:p>
        </p:txBody>
      </p:sp>
      <p:pic>
        <p:nvPicPr>
          <p:cNvPr id="8" name="그림 7" descr="youtube.png">
            <a:hlinkClick r:id="rId4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126320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83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50" y="1124744"/>
            <a:ext cx="6038955" cy="401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27584" y="5288848"/>
            <a:ext cx="7776864" cy="820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구성 </a:t>
            </a:r>
            <a:r>
              <a:rPr lang="en-US" altLang="ko-KR" sz="2000" b="1" spc="-100" dirty="0">
                <a:solidFill>
                  <a:schemeClr val="accent6">
                    <a:lumMod val="50000"/>
                  </a:schemeClr>
                </a:solidFill>
              </a:rPr>
              <a:t>Ⅶ(1913</a:t>
            </a: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년 작</a:t>
            </a:r>
            <a:r>
              <a:rPr lang="en-US" altLang="ko-KR" sz="20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다양한 색채의 조화와 리듬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비정형의 형상들이 뜨거운 추상의 전형을 보여 줌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en-US" altLang="ko-KR" b="1" spc="-1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49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27584" y="5157192"/>
            <a:ext cx="777686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구성 </a:t>
            </a:r>
            <a:r>
              <a:rPr lang="en-US" altLang="ko-KR" sz="2000" b="1" spc="-100" dirty="0">
                <a:solidFill>
                  <a:schemeClr val="accent6">
                    <a:lumMod val="50000"/>
                  </a:schemeClr>
                </a:solidFill>
              </a:rPr>
              <a:t>Ⅷ(1923</a:t>
            </a: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년 작</a:t>
            </a:r>
            <a:r>
              <a:rPr lang="en-US" altLang="ko-KR" sz="20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ts val="3200"/>
              </a:lnSpc>
            </a:pP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1922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바우하우스 교수 재직 당시 러시아 구성주의의 영향을 </a:t>
            </a:r>
            <a:r>
              <a:rPr lang="ko-KR" altLang="en-US" spc="-100" dirty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받아 구성 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Ⅶ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에 비해 정돈되고 기하학적 요소 많이 등장</a:t>
            </a:r>
            <a:endParaRPr lang="en-US" altLang="ko-KR" b="1" spc="-1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7"/>
            <a:ext cx="5832648" cy="401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781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2" y="5157192"/>
            <a:ext cx="705678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연속</a:t>
            </a:r>
            <a:r>
              <a:rPr lang="en-US" altLang="ko-KR" sz="2000" b="1" spc="-100" dirty="0">
                <a:solidFill>
                  <a:schemeClr val="accent6">
                    <a:lumMod val="50000"/>
                  </a:schemeClr>
                </a:solidFill>
              </a:rPr>
              <a:t>(1935</a:t>
            </a:r>
            <a:r>
              <a:rPr lang="ko-KR" altLang="en-US" sz="2000" b="1" spc="-100" dirty="0">
                <a:solidFill>
                  <a:schemeClr val="accent6">
                    <a:lumMod val="50000"/>
                  </a:schemeClr>
                </a:solidFill>
              </a:rPr>
              <a:t>년 </a:t>
            </a:r>
            <a:r>
              <a:rPr lang="ko-KR" altLang="en-US" sz="2000" b="1" spc="-100" dirty="0" smtClean="0">
                <a:solidFill>
                  <a:schemeClr val="accent6">
                    <a:lumMod val="50000"/>
                  </a:schemeClr>
                </a:solidFill>
              </a:rPr>
              <a:t>작</a:t>
            </a:r>
            <a:r>
              <a:rPr lang="en-US" altLang="ko-KR" sz="2000" b="1" spc="-100" dirty="0" smtClean="0">
                <a:solidFill>
                  <a:schemeClr val="accent6">
                    <a:lumMod val="50000"/>
                  </a:schemeClr>
                </a:solidFill>
              </a:rPr>
              <a:t>)</a:t>
            </a:r>
          </a:p>
          <a:p>
            <a:pPr>
              <a:lnSpc>
                <a:spcPts val="3200"/>
              </a:lnSpc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대상을 재현하지 않는 음악을 가장 순수한 추상으로 여긴 칸딘스키의 작품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음표와 오선지를 연상시킴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.</a:t>
            </a:r>
            <a:endParaRPr lang="en-US" altLang="ko-KR" b="1" spc="-1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2" descr="C:\Users\PC\Desktop\20190322_1733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5282436" cy="4248472"/>
          </a:xfrm>
          <a:prstGeom prst="rect">
            <a:avLst/>
          </a:prstGeom>
          <a:noFill/>
          <a:ln w="127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07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45654" y="1639859"/>
            <a:ext cx="7157542" cy="36894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err="1">
                <a:solidFill>
                  <a:schemeClr val="accent6">
                    <a:lumMod val="50000"/>
                  </a:schemeClr>
                </a:solidFill>
              </a:rPr>
              <a:t>몬드리안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en-US" altLang="ko-KR" sz="2200" b="1" spc="-100" dirty="0" smtClean="0">
                <a:solidFill>
                  <a:schemeClr val="accent6">
                    <a:lumMod val="50000"/>
                  </a:schemeClr>
                </a:solidFill>
              </a:rPr>
              <a:t>Mondrian/1872~1944</a:t>
            </a:r>
            <a:r>
              <a:rPr lang="en-US" altLang="ko-KR" sz="2200" b="1" spc="-100" dirty="0">
                <a:solidFill>
                  <a:schemeClr val="accent6">
                    <a:lumMod val="50000"/>
                  </a:schemeClr>
                </a:solidFill>
              </a:rPr>
              <a:t>)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8572" y="2276872"/>
            <a:ext cx="6415756" cy="16414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524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네덜란드의 화가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추상회화의 선구자</a:t>
            </a:r>
            <a:endParaRPr lang="en-US" altLang="ko-KR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5524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데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스테일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그룹 결성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pc="-100" dirty="0" err="1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신조형주의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 창안</a:t>
            </a:r>
            <a:endParaRPr lang="en-US" altLang="ko-KR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5524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수직선과 수평선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 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삼원색과 무채색만 사용해 질서와 균형의 아름다움 표현</a:t>
            </a:r>
            <a:endParaRPr lang="en-US" altLang="ko-KR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6948264" y="121476"/>
            <a:ext cx="1933800" cy="538852"/>
          </a:xfrm>
          <a:prstGeom prst="roundRect">
            <a:avLst/>
          </a:prstGeom>
          <a:solidFill>
            <a:srgbClr val="E1F2CE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7" name="TextBox 9"/>
          <p:cNvSpPr txBox="1"/>
          <p:nvPr/>
        </p:nvSpPr>
        <p:spPr>
          <a:xfrm>
            <a:off x="7524328" y="194645"/>
            <a:ext cx="1357736" cy="43088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100" b="1" spc="-150" dirty="0">
                <a:solidFill>
                  <a:srgbClr val="FF3300"/>
                </a:solidFill>
              </a:rPr>
              <a:t>미술가 피트 </a:t>
            </a:r>
            <a:r>
              <a:rPr lang="ko-KR" altLang="en-US" sz="1100" b="1" spc="-150" dirty="0" err="1">
                <a:solidFill>
                  <a:srgbClr val="FF3300"/>
                </a:solidFill>
              </a:rPr>
              <a:t>몬드리안</a:t>
            </a:r>
            <a:r>
              <a:rPr lang="ko-KR" altLang="en-US" sz="1100" b="1" spc="-150" dirty="0">
                <a:solidFill>
                  <a:srgbClr val="FF3300"/>
                </a:solidFill>
              </a:rPr>
              <a:t> </a:t>
            </a:r>
            <a:r>
              <a:rPr lang="en-US" altLang="ko-KR" sz="1100" b="1" spc="-150" dirty="0">
                <a:solidFill>
                  <a:srgbClr val="FF3300"/>
                </a:solidFill>
              </a:rPr>
              <a:t>- artist Piet Mondrian</a:t>
            </a:r>
            <a:endParaRPr lang="ko-KR" altLang="en-US" sz="1100" b="1" spc="-150" dirty="0">
              <a:solidFill>
                <a:srgbClr val="FF3300"/>
              </a:solidFill>
            </a:endParaRPr>
          </a:p>
        </p:txBody>
      </p:sp>
      <p:pic>
        <p:nvPicPr>
          <p:cNvPr id="8" name="그림 7" descr="youtube.png">
            <a:hlinkClick r:id="rId3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126320"/>
            <a:ext cx="576064" cy="50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0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제목 1"/>
          <p:cNvSpPr>
            <a:spLocks noGrp="1"/>
          </p:cNvSpPr>
          <p:nvPr>
            <p:ph type="ctrTitle"/>
          </p:nvPr>
        </p:nvSpPr>
        <p:spPr>
          <a:xfrm>
            <a:off x="1331640" y="491431"/>
            <a:ext cx="6480720" cy="633313"/>
          </a:xfrm>
        </p:spPr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대표적인 작가와 </a:t>
            </a:r>
            <a:r>
              <a:rPr lang="ko-KR" altLang="en-US" dirty="0"/>
              <a:t>작품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86866" y="1639860"/>
            <a:ext cx="7157542" cy="4103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ko-KR" altLang="en-US" sz="2200" b="1" spc="-100" dirty="0" err="1" smtClean="0">
                <a:solidFill>
                  <a:schemeClr val="accent6">
                    <a:lumMod val="50000"/>
                  </a:schemeClr>
                </a:solidFill>
              </a:rPr>
              <a:t>몬드리안의</a:t>
            </a:r>
            <a:r>
              <a:rPr lang="ko-KR" altLang="en-US" sz="2200" b="1" spc="-100" dirty="0" smtClean="0">
                <a:solidFill>
                  <a:schemeClr val="accent6">
                    <a:lumMod val="50000"/>
                  </a:schemeClr>
                </a:solidFill>
              </a:rPr>
              <a:t> 추상화 과정</a:t>
            </a:r>
            <a:endParaRPr lang="ko-KR" altLang="en-US" sz="2000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3"/>
            <a:ext cx="4981421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6146" y="2284009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①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1547" y="396906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③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17457" y="228722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②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17457" y="399549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④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24128" y="2276873"/>
            <a:ext cx="3024336" cy="28725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단순화를 통해 추상에 이르는 과정</a:t>
            </a:r>
            <a:endParaRPr lang="en-US" altLang="ko-KR" spc="-100" dirty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marL="92075" indent="-92075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ko-KR" altLang="en-US" dirty="0" smtClean="0"/>
              <a:t>①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붉은 나무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(1910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-</a:t>
            </a:r>
            <a:r>
              <a:rPr lang="ko-KR" altLang="en-US" dirty="0" smtClean="0"/>
              <a:t>②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잿빛나무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(1911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)- </a:t>
            </a:r>
            <a:r>
              <a:rPr lang="ko-KR" altLang="en-US" dirty="0" smtClean="0"/>
              <a:t>③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꽃이 핀 사과나무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(1912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 - </a:t>
            </a:r>
            <a:r>
              <a:rPr lang="ko-KR" altLang="en-US" dirty="0" smtClean="0"/>
              <a:t>④</a:t>
            </a:r>
            <a:r>
              <a:rPr lang="ko-KR" altLang="en-US" spc="-100" dirty="0" smtClean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구성 </a:t>
            </a:r>
            <a:r>
              <a:rPr lang="en-US" altLang="ko-KR" spc="-100" dirty="0" smtClean="0">
                <a:solidFill>
                  <a:srgbClr val="FF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no.11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(1913</a:t>
            </a:r>
            <a:r>
              <a:rPr lang="ko-KR" altLang="en-US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년 작</a:t>
            </a:r>
            <a:r>
              <a:rPr lang="en-US" altLang="ko-KR" spc="-100" dirty="0" smtClean="0"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)</a:t>
            </a:r>
          </a:p>
          <a:p>
            <a:pPr>
              <a:lnSpc>
                <a:spcPts val="3200"/>
              </a:lnSpc>
            </a:pPr>
            <a:endParaRPr lang="en-US" altLang="ko-KR" spc="-100" dirty="0" smtClean="0"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8191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1997</TotalTime>
  <Words>367</Words>
  <Application>Microsoft Office PowerPoint</Application>
  <PresentationFormat>화면 슬라이드 쇼(4:3)</PresentationFormat>
  <Paragraphs>60</Paragraphs>
  <Slides>12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순수한 조형요소와 원리로 표현한 </vt:lpstr>
      <vt:lpstr>차례</vt:lpstr>
      <vt:lpstr>1. 추상주의 미술의 특징</vt:lpstr>
      <vt:lpstr>2. 대표적인 작가와 작품</vt:lpstr>
      <vt:lpstr>PowerPoint 프레젠테이션</vt:lpstr>
      <vt:lpstr>PowerPoint 프레젠테이션</vt:lpstr>
      <vt:lpstr>PowerPoint 프레젠테이션</vt:lpstr>
      <vt:lpstr>2. 대표적인 작가와 작품</vt:lpstr>
      <vt:lpstr>2. 대표적인 작가와 작품</vt:lpstr>
      <vt:lpstr>PowerPoint 프레젠테이션</vt:lpstr>
      <vt:lpstr>3. 자투리 퀴즈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PC</dc:creator>
  <cp:lastModifiedBy>PC</cp:lastModifiedBy>
  <cp:revision>344</cp:revision>
  <dcterms:created xsi:type="dcterms:W3CDTF">2018-12-12T00:52:59Z</dcterms:created>
  <dcterms:modified xsi:type="dcterms:W3CDTF">2019-03-27T05:49:00Z</dcterms:modified>
</cp:coreProperties>
</file>